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66" r:id="rId3"/>
    <p:sldId id="258" r:id="rId4"/>
    <p:sldId id="259" r:id="rId5"/>
    <p:sldId id="267" r:id="rId6"/>
    <p:sldId id="262" r:id="rId7"/>
    <p:sldId id="260" r:id="rId8"/>
    <p:sldId id="261" r:id="rId9"/>
    <p:sldId id="269" r:id="rId10"/>
    <p:sldId id="270" r:id="rId11"/>
    <p:sldId id="265" r:id="rId12"/>
    <p:sldId id="263" r:id="rId13"/>
    <p:sldId id="268" r:id="rId14"/>
    <p:sldId id="271" r:id="rId15"/>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5" autoAdjust="0"/>
    <p:restoredTop sz="94683" autoAdjust="0"/>
  </p:normalViewPr>
  <p:slideViewPr>
    <p:cSldViewPr>
      <p:cViewPr>
        <p:scale>
          <a:sx n="114" d="100"/>
          <a:sy n="114" d="100"/>
        </p:scale>
        <p:origin x="-102" y="109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1196272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3644595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213257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3860794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1893767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993664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1288797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129378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1697624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3600067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956CBAE-9B1D-4E5F-A4A2-A33A5923B8EB}" type="datetimeFigureOut">
              <a:rPr lang="he-IL" smtClean="0"/>
              <a:t>כ"ב/טבת/תשע"ד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C4E4B83E-2D62-4A57-81A5-11FB852D4154}" type="slidenum">
              <a:rPr lang="he-IL" smtClean="0"/>
              <a:t>‹#›</a:t>
            </a:fld>
            <a:endParaRPr lang="he-IL"/>
          </a:p>
        </p:txBody>
      </p:sp>
    </p:spTree>
    <p:extLst>
      <p:ext uri="{BB962C8B-B14F-4D97-AF65-F5344CB8AC3E}">
        <p14:creationId xmlns:p14="http://schemas.microsoft.com/office/powerpoint/2010/main" val="3488078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956CBAE-9B1D-4E5F-A4A2-A33A5923B8EB}" type="datetimeFigureOut">
              <a:rPr lang="he-IL" smtClean="0"/>
              <a:t>כ"ב/טבת/תשע"ד</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4E4B83E-2D62-4A57-81A5-11FB852D4154}" type="slidenum">
              <a:rPr lang="he-IL" smtClean="0"/>
              <a:t>‹#›</a:t>
            </a:fld>
            <a:endParaRPr lang="he-IL"/>
          </a:p>
        </p:txBody>
      </p:sp>
    </p:spTree>
    <p:extLst>
      <p:ext uri="{BB962C8B-B14F-4D97-AF65-F5344CB8AC3E}">
        <p14:creationId xmlns:p14="http://schemas.microsoft.com/office/powerpoint/2010/main" val="1617899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מציין מיקום תוכן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5" name="כותרת 4"/>
          <p:cNvSpPr>
            <a:spLocks noGrp="1"/>
          </p:cNvSpPr>
          <p:nvPr>
            <p:ph type="title"/>
          </p:nvPr>
        </p:nvSpPr>
        <p:spPr>
          <a:xfrm>
            <a:off x="2987824" y="7572"/>
            <a:ext cx="6139206" cy="1549220"/>
          </a:xfrm>
        </p:spPr>
        <p:txBody>
          <a:bodyPr>
            <a:normAutofit fontScale="90000"/>
          </a:bodyPr>
          <a:lstStyle/>
          <a:p>
            <a:r>
              <a:rPr lang="he-IL" sz="9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rPr>
              <a:t>הוד השרון </a:t>
            </a:r>
            <a:endParaRPr lang="he-IL" sz="9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36" y="5805264"/>
            <a:ext cx="5011737"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608829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rmAutofit/>
          </a:bodyPr>
          <a:lstStyle/>
          <a:p>
            <a:pPr marL="0" indent="0" algn="just">
              <a:buNone/>
            </a:pPr>
            <a:r>
              <a:rPr lang="he-IL" sz="2500" b="1" dirty="0" smtClean="0">
                <a:latin typeface="David" panose="020E0502060401010101" pitchFamily="34" charset="-79"/>
                <a:cs typeface="David" panose="020E0502060401010101" pitchFamily="34" charset="-79"/>
              </a:rPr>
              <a:t>בישיבת הוועדה נכחו בין השאר ראש העיריה, אדריכלית העיר,  ראש צוות התכנון, נציגת הועדה המחוזית מחוז מרכז ועוד. </a:t>
            </a:r>
          </a:p>
          <a:p>
            <a:pPr marL="0" indent="0" algn="just">
              <a:buNone/>
            </a:pPr>
            <a:endParaRPr lang="he-IL" sz="2500" b="1" dirty="0">
              <a:latin typeface="David" panose="020E0502060401010101" pitchFamily="34" charset="-79"/>
              <a:cs typeface="David" panose="020E0502060401010101" pitchFamily="34" charset="-79"/>
            </a:endParaRPr>
          </a:p>
          <a:p>
            <a:pPr marL="0" indent="0" algn="just">
              <a:buNone/>
            </a:pPr>
            <a:r>
              <a:rPr lang="he-IL" sz="2500" b="1" dirty="0" smtClean="0">
                <a:latin typeface="David" panose="020E0502060401010101" pitchFamily="34" charset="-79"/>
                <a:cs typeface="David" panose="020E0502060401010101" pitchFamily="34" charset="-79"/>
              </a:rPr>
              <a:t> </a:t>
            </a:r>
            <a:r>
              <a:rPr lang="he-IL" sz="2500" b="1" dirty="0" err="1" smtClean="0">
                <a:latin typeface="David" panose="020E0502060401010101" pitchFamily="34" charset="-79"/>
                <a:cs typeface="David" panose="020E0502060401010101" pitchFamily="34" charset="-79"/>
              </a:rPr>
              <a:t>הולנת"ע</a:t>
            </a:r>
            <a:r>
              <a:rPr lang="he-IL" sz="2500" b="1" dirty="0" smtClean="0">
                <a:latin typeface="David" panose="020E0502060401010101" pitchFamily="34" charset="-79"/>
                <a:cs typeface="David" panose="020E0502060401010101" pitchFamily="34" charset="-79"/>
              </a:rPr>
              <a:t> דנה במסמך התכנוני ומקבלת את עקרונות התכנון הכלולים בו בהתאם להמלצות הוועדה המחוזית. </a:t>
            </a:r>
          </a:p>
          <a:p>
            <a:pPr marL="0" indent="0" algn="just">
              <a:buNone/>
            </a:pPr>
            <a:endParaRPr lang="he-IL" sz="2500" b="1" dirty="0" smtClean="0">
              <a:latin typeface="David" panose="020E0502060401010101" pitchFamily="34" charset="-79"/>
              <a:cs typeface="David" panose="020E0502060401010101" pitchFamily="34" charset="-79"/>
            </a:endParaRPr>
          </a:p>
          <a:p>
            <a:pPr marL="0" indent="0" algn="just">
              <a:buNone/>
            </a:pPr>
            <a:r>
              <a:rPr lang="he-IL" sz="2500" b="1" u="sng" dirty="0" err="1" smtClean="0">
                <a:solidFill>
                  <a:schemeClr val="accent1">
                    <a:lumMod val="75000"/>
                  </a:schemeClr>
                </a:solidFill>
                <a:latin typeface="David" panose="020E0502060401010101" pitchFamily="34" charset="-79"/>
                <a:cs typeface="David" panose="020E0502060401010101" pitchFamily="34" charset="-79"/>
              </a:rPr>
              <a:t>הולנת"ע</a:t>
            </a:r>
            <a:r>
              <a:rPr lang="he-IL" sz="2500" b="1" u="sng" dirty="0" smtClean="0">
                <a:solidFill>
                  <a:schemeClr val="accent1">
                    <a:lumMod val="75000"/>
                  </a:schemeClr>
                </a:solidFill>
                <a:latin typeface="David" panose="020E0502060401010101" pitchFamily="34" charset="-79"/>
                <a:cs typeface="David" panose="020E0502060401010101" pitchFamily="34" charset="-79"/>
              </a:rPr>
              <a:t> מאשרת את המסמך התכנוני להוד השרון בהתאם לסמכותה</a:t>
            </a:r>
            <a:endParaRPr lang="he-IL" sz="2500" b="1" dirty="0" smtClean="0">
              <a:latin typeface="David" panose="020E0502060401010101" pitchFamily="34" charset="-79"/>
              <a:cs typeface="David" panose="020E0502060401010101" pitchFamily="34" charset="-79"/>
            </a:endParaRPr>
          </a:p>
          <a:p>
            <a:pPr marL="0" indent="0">
              <a:buNone/>
            </a:pPr>
            <a:endParaRPr lang="he-IL" dirty="0"/>
          </a:p>
        </p:txBody>
      </p:sp>
      <p:sp>
        <p:nvSpPr>
          <p:cNvPr id="4" name="מלבן 3"/>
          <p:cNvSpPr/>
          <p:nvPr/>
        </p:nvSpPr>
        <p:spPr>
          <a:xfrm>
            <a:off x="702189" y="404664"/>
            <a:ext cx="7739619" cy="707886"/>
          </a:xfrm>
          <a:prstGeom prst="rect">
            <a:avLst/>
          </a:prstGeom>
          <a:noFill/>
        </p:spPr>
        <p:txBody>
          <a:bodyPr wrap="none" lIns="91440" tIns="45720" rIns="91440" bIns="45720">
            <a:spAutoFit/>
          </a:bodyPr>
          <a:lstStyle/>
          <a:p>
            <a:pPr algn="ctr"/>
            <a: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rPr>
              <a:t>החלטת </a:t>
            </a:r>
            <a:r>
              <a:rPr lang="he-IL" sz="40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rPr>
              <a:t>הולנת"ע</a:t>
            </a:r>
            <a: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rPr>
              <a:t> בישיבה מיום 12.06.12</a:t>
            </a:r>
            <a:endParaRPr lang="he-IL"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223435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he-IL" sz="40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mn-lt"/>
                <a:ea typeface="+mn-ea"/>
                <a:cs typeface="+mn-cs"/>
              </a:rPr>
              <a:t>מצפון לתוכנית </a:t>
            </a:r>
            <a:br>
              <a:rPr lang="he-IL" sz="40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mn-lt"/>
                <a:ea typeface="+mn-ea"/>
                <a:cs typeface="+mn-cs"/>
              </a:rPr>
            </a:br>
            <a:r>
              <a:rPr lang="he-IL" sz="40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mn-lt"/>
                <a:ea typeface="+mn-ea"/>
                <a:cs typeface="+mn-cs"/>
              </a:rPr>
              <a:t>"קניון מרגלית מקבוצת עזריאלי</a:t>
            </a:r>
            <a:r>
              <a:rPr lang="he-IL" sz="40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mn-lt"/>
                <a:ea typeface="+mn-ea"/>
                <a:cs typeface="+mn-cs"/>
              </a:rPr>
              <a:t>"</a:t>
            </a:r>
          </a:p>
        </p:txBody>
      </p:sp>
      <p:pic>
        <p:nvPicPr>
          <p:cNvPr id="6" name="מציין מיקום תוכן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600200"/>
            <a:ext cx="6912768" cy="4853136"/>
          </a:xfrm>
        </p:spPr>
      </p:pic>
    </p:spTree>
    <p:extLst>
      <p:ext uri="{BB962C8B-B14F-4D97-AF65-F5344CB8AC3E}">
        <p14:creationId xmlns:p14="http://schemas.microsoft.com/office/powerpoint/2010/main" val="350022828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extLst>
              <a:ext uri="{BEBA8EAE-BF5A-486C-A8C5-ECC9F3942E4B}">
                <a14:imgProps xmlns:a14="http://schemas.microsoft.com/office/drawing/2010/main">
                  <a14:imgLayer r:embed="rId3">
                    <a14:imgEffect>
                      <a14:saturation sat="179000"/>
                    </a14:imgEffect>
                  </a14:imgLayer>
                </a14:imgProps>
              </a:ext>
              <a:ext uri="{28A0092B-C50C-407E-A947-70E740481C1C}">
                <a14:useLocalDpi xmlns:a14="http://schemas.microsoft.com/office/drawing/2010/main" val="0"/>
              </a:ext>
            </a:extLst>
          </a:blip>
          <a:stretch>
            <a:fillRect/>
          </a:stretch>
        </p:blipFill>
        <p:spPr>
          <a:xfrm>
            <a:off x="1154849" y="2492896"/>
            <a:ext cx="6667500" cy="4286250"/>
          </a:xfrm>
          <a:prstGeom prst="rect">
            <a:avLst/>
          </a:prstGeom>
          <a:noFill/>
        </p:spPr>
      </p:pic>
      <p:sp>
        <p:nvSpPr>
          <p:cNvPr id="4" name="מלבן 3"/>
          <p:cNvSpPr/>
          <p:nvPr/>
        </p:nvSpPr>
        <p:spPr>
          <a:xfrm>
            <a:off x="323528" y="548680"/>
            <a:ext cx="8568952" cy="1754326"/>
          </a:xfrm>
          <a:prstGeom prst="rect">
            <a:avLst/>
          </a:prstGeom>
          <a:noFill/>
        </p:spPr>
        <p:txBody>
          <a:bodyPr wrap="square" lIns="91440" tIns="45720" rIns="91440" bIns="45720">
            <a:spAutoFit/>
          </a:bodyPr>
          <a:lstStyle/>
          <a:p>
            <a:pPr algn="ctr"/>
            <a:r>
              <a:rPr lang="he-IL" sz="54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ממזרח</a:t>
            </a:r>
            <a:r>
              <a:rPr lang="he-IL" sz="5400" b="1" cap="all" spc="0"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 לתוכנית </a:t>
            </a:r>
          </a:p>
          <a:p>
            <a:pPr algn="ctr"/>
            <a:r>
              <a:rPr lang="he-IL" sz="5400" b="1" cap="all" spc="0"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 קניון </a:t>
            </a:r>
            <a:r>
              <a:rPr lang="he-IL" sz="5400" b="1" cap="all" spc="0" dirty="0" err="1"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שרונים</a:t>
            </a:r>
            <a:r>
              <a:rPr lang="he-IL" sz="5400" b="1" cap="all" spc="0"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 </a:t>
            </a:r>
            <a:endParaRPr lang="he-IL" sz="5400" b="1" cap="all" spc="0"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98047335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yan\Desktop\מצגת הר 400\27644ImageFile5.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8000"/>
                    </a14:imgEffect>
                    <a14:imgEffect>
                      <a14:colorTemperature colorTemp="6250"/>
                    </a14:imgEffect>
                    <a14:imgEffect>
                      <a14:saturation sat="135000"/>
                    </a14:imgEffect>
                    <a14:imgEffect>
                      <a14:brightnessContrast contrast="6000"/>
                    </a14:imgEffect>
                  </a14:imgLayer>
                </a14:imgProps>
              </a:ext>
              <a:ext uri="{28A0092B-C50C-407E-A947-70E740481C1C}">
                <a14:useLocalDpi xmlns:a14="http://schemas.microsoft.com/office/drawing/2010/main" val="0"/>
              </a:ext>
            </a:extLst>
          </a:blip>
          <a:srcRect/>
          <a:stretch>
            <a:fillRect/>
          </a:stretch>
        </p:blipFill>
        <p:spPr bwMode="auto">
          <a:xfrm>
            <a:off x="-83483" y="0"/>
            <a:ext cx="922748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מלבן 1"/>
          <p:cNvSpPr/>
          <p:nvPr/>
        </p:nvSpPr>
        <p:spPr>
          <a:xfrm>
            <a:off x="827584" y="404664"/>
            <a:ext cx="7992888" cy="2215991"/>
          </a:xfrm>
          <a:prstGeom prst="rect">
            <a:avLst/>
          </a:prstGeom>
        </p:spPr>
        <p:txBody>
          <a:bodyPr wrap="square">
            <a:spAutoFit/>
          </a:bodyPr>
          <a:lstStyle/>
          <a:p>
            <a:r>
              <a:rPr lang="he-IL" dirty="0" smtClean="0"/>
              <a:t>			     </a:t>
            </a:r>
            <a:r>
              <a:rPr lang="he-IL" sz="3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David" panose="020E0502060401010101" pitchFamily="34" charset="-79"/>
                <a:cs typeface="David" panose="020E0502060401010101" pitchFamily="34" charset="-79"/>
              </a:rPr>
              <a:t>פרויקט נחל הדר </a:t>
            </a:r>
            <a:endParaRPr lang="he-IL" sz="3000" dirty="0" smtClean="0">
              <a:latin typeface="David" panose="020E0502060401010101" pitchFamily="34" charset="-79"/>
              <a:cs typeface="David" panose="020E0502060401010101" pitchFamily="34" charset="-79"/>
            </a:endParaRPr>
          </a:p>
          <a:p>
            <a:pPr algn="just"/>
            <a:r>
              <a:rPr lang="he-IL" b="1" dirty="0" smtClean="0">
                <a:latin typeface="David" panose="020E0502060401010101" pitchFamily="34" charset="-79"/>
                <a:cs typeface="David" panose="020E0502060401010101" pitchFamily="34" charset="-79"/>
              </a:rPr>
              <a:t>פרויקט חדשני בהוד השרון המתקדם במלוא המרץ בימים אלו כולל הקמת פארק הוד השרון, החייאת נחלי העיר ואגם אקולוגי מהגדולים במדינה. במהלך חופשת הסוכות החל ניסיון ראשון להזרמת המים מהאגנים הירוקים (האחו לח ) לאורך תוואי נחל הדר. עיריית הוד השרון: "מדובר במימושו של החזון העירוני- עיר קהילה ירוקה ובתרומתנו לפרויקט הלאומי לגאולת הירקון. הנחלים הזורמים, האגם האקולוגי והפארק סביב לו יהיו לאתר הטבע העירוני היפה בישראל". </a:t>
            </a:r>
            <a:endParaRPr lang="he-IL" b="1"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41658484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38100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M:\חברת יוסף גיא מוסרי\תיקים חדשים משרד\הר 400\תמונה 2 פרויקט הנחל.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961" y="332656"/>
            <a:ext cx="4780854" cy="288032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mayan\Desktop\מצגת הר 400\מגדלי הדר הוד השרון.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0961" y="3429000"/>
            <a:ext cx="4762500" cy="2847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64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rmAutofit fontScale="85000" lnSpcReduction="10000"/>
          </a:bodyPr>
          <a:lstStyle/>
          <a:p>
            <a:pPr algn="just"/>
            <a:r>
              <a:rPr lang="he-IL" b="1" dirty="0" smtClean="0">
                <a:latin typeface="David" panose="020E0502060401010101" pitchFamily="34" charset="-79"/>
                <a:cs typeface="David" panose="020E0502060401010101" pitchFamily="34" charset="-79"/>
              </a:rPr>
              <a:t>הוד-השרון היא העיר הכפרית הגדולה במדינה. לא בכדי נחשבת הוד-השרון, העיר בירוק, דוגמא לאומית לצמיחה עירונית המשלבת פיתוח מהיר ובנייה יחד עם שמירה קפדנית על ערכי טבע ונוף.</a:t>
            </a:r>
          </a:p>
          <a:p>
            <a:r>
              <a:rPr lang="he-IL" b="1" dirty="0" smtClean="0">
                <a:latin typeface="David" panose="020E0502060401010101" pitchFamily="34" charset="-79"/>
                <a:cs typeface="David" panose="020E0502060401010101" pitchFamily="34" charset="-79"/>
              </a:rPr>
              <a:t>הוד-השרון מציעה מרחב אורבני עם "ריאות ירוקות", פארקים מהגדולים בארץ, שפע של גינות, פינות נוי ומתקני משחקים, אולמות ומגרשי ספורט, מוסדות רבים לשרות הציבור, כבישים רחבים משולבים בכיכרות תנועה מעוצבות ופורחות להגברת הבטיחות בדרכים, ומקדמי איכות חיים נוספים. כבישים ארציים עוקפים מקיפים את העיר ומקלים על זרימת התנועה בה ועל הקשר עם שאר חלקי המדינה.</a:t>
            </a:r>
            <a:endParaRPr lang="he-IL" b="1" dirty="0">
              <a:latin typeface="David" panose="020E0502060401010101" pitchFamily="34" charset="-79"/>
              <a:cs typeface="David" panose="020E0502060401010101" pitchFamily="34" charset="-79"/>
            </a:endParaRPr>
          </a:p>
        </p:txBody>
      </p:sp>
      <p:sp>
        <p:nvSpPr>
          <p:cNvPr id="4" name="מלבן 3"/>
          <p:cNvSpPr/>
          <p:nvPr/>
        </p:nvSpPr>
        <p:spPr>
          <a:xfrm>
            <a:off x="827584" y="404664"/>
            <a:ext cx="7704856" cy="923330"/>
          </a:xfrm>
          <a:prstGeom prst="rect">
            <a:avLst/>
          </a:prstGeom>
          <a:noFill/>
        </p:spPr>
        <p:txBody>
          <a:bodyPr wrap="square" lIns="91440" tIns="45720" rIns="91440" bIns="45720">
            <a:spAutoFit/>
          </a:bodyPr>
          <a:lstStyle/>
          <a:p>
            <a:pPr algn="ctr"/>
            <a:r>
              <a:rPr lang="he-IL"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העיר הוד השרון </a:t>
            </a:r>
            <a:endParaRPr lang="he-IL"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35950771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z="5400" b="1" cap="all" dirty="0" err="1">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mn-lt"/>
                <a:ea typeface="+mn-ea"/>
                <a:cs typeface="+mn-cs"/>
              </a:rPr>
              <a:t>תוכנית</a:t>
            </a:r>
            <a:r>
              <a:rPr lang="he-IL" b="1" dirty="0" smtClean="0">
                <a:solidFill>
                  <a:schemeClr val="tx2">
                    <a:lumMod val="60000"/>
                    <a:lumOff val="40000"/>
                  </a:schemeClr>
                </a:solidFill>
                <a:latin typeface="David" panose="020E0502060401010101" pitchFamily="34" charset="-79"/>
                <a:cs typeface="David" panose="020E0502060401010101" pitchFamily="34" charset="-79"/>
              </a:rPr>
              <a:t> </a:t>
            </a:r>
            <a:r>
              <a:rPr lang="he-IL" sz="54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mn-lt"/>
                <a:ea typeface="+mn-ea"/>
                <a:cs typeface="+mn-cs"/>
              </a:rPr>
              <a:t>הר /400</a:t>
            </a:r>
            <a:r>
              <a:rPr lang="he-IL" b="1" dirty="0" smtClean="0">
                <a:solidFill>
                  <a:schemeClr val="tx2">
                    <a:lumMod val="60000"/>
                    <a:lumOff val="40000"/>
                  </a:schemeClr>
                </a:solidFill>
                <a:latin typeface="David" panose="020E0502060401010101" pitchFamily="34" charset="-79"/>
                <a:cs typeface="David" panose="020E0502060401010101" pitchFamily="34" charset="-79"/>
              </a:rPr>
              <a:t> </a:t>
            </a:r>
            <a:endParaRPr lang="he-IL" b="1" dirty="0">
              <a:solidFill>
                <a:schemeClr val="tx2">
                  <a:lumMod val="60000"/>
                  <a:lumOff val="40000"/>
                </a:schemeClr>
              </a:solidFill>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p:txBody>
          <a:bodyPr/>
          <a:lstStyle/>
          <a:p>
            <a:r>
              <a:rPr lang="he-IL" sz="2500" b="1" dirty="0" smtClean="0">
                <a:solidFill>
                  <a:srgbClr val="0070C0"/>
                </a:solidFill>
                <a:latin typeface="David" panose="020E0502060401010101" pitchFamily="34" charset="-79"/>
                <a:cs typeface="David" panose="020E0502060401010101" pitchFamily="34" charset="-79"/>
              </a:rPr>
              <a:t>עיקרי התוכנית: </a:t>
            </a:r>
          </a:p>
          <a:p>
            <a:pPr marL="0" indent="0">
              <a:buNone/>
            </a:pPr>
            <a:r>
              <a:rPr lang="he-IL" sz="2500" b="1" dirty="0">
                <a:latin typeface="David" panose="020E0502060401010101" pitchFamily="34" charset="-79"/>
                <a:cs typeface="David" panose="020E0502060401010101" pitchFamily="34" charset="-79"/>
              </a:rPr>
              <a:t>	</a:t>
            </a:r>
            <a:r>
              <a:rPr lang="he-IL" sz="2500" b="1" dirty="0" smtClean="0">
                <a:latin typeface="David" panose="020E0502060401010101" pitchFamily="34" charset="-79"/>
                <a:cs typeface="David" panose="020E0502060401010101" pitchFamily="34" charset="-79"/>
              </a:rPr>
              <a:t>גן לאומי			בשטח של כ – 800 דונם</a:t>
            </a:r>
            <a:endParaRPr lang="he-IL" sz="2500" b="1" dirty="0">
              <a:latin typeface="David" panose="020E0502060401010101" pitchFamily="34" charset="-79"/>
              <a:cs typeface="David" panose="020E0502060401010101" pitchFamily="34" charset="-79"/>
            </a:endParaRPr>
          </a:p>
          <a:p>
            <a:pPr marL="0" indent="0">
              <a:buNone/>
            </a:pPr>
            <a:r>
              <a:rPr lang="he-IL" sz="2500" b="1" dirty="0" smtClean="0">
                <a:latin typeface="David" panose="020E0502060401010101" pitchFamily="34" charset="-79"/>
                <a:cs typeface="David" panose="020E0502060401010101" pitchFamily="34" charset="-79"/>
              </a:rPr>
              <a:t>	פארק עירוני 			בשטח של כ- 670 דונם</a:t>
            </a:r>
          </a:p>
          <a:p>
            <a:pPr marL="0" indent="0">
              <a:buNone/>
            </a:pPr>
            <a:r>
              <a:rPr lang="he-IL" sz="2500" b="1" dirty="0">
                <a:latin typeface="David" panose="020E0502060401010101" pitchFamily="34" charset="-79"/>
                <a:cs typeface="David" panose="020E0502060401010101" pitchFamily="34" charset="-79"/>
              </a:rPr>
              <a:t>	</a:t>
            </a:r>
            <a:r>
              <a:rPr lang="he-IL" sz="2500" b="1" dirty="0" smtClean="0">
                <a:latin typeface="David" panose="020E0502060401010101" pitchFamily="34" charset="-79"/>
                <a:cs typeface="David" panose="020E0502060401010101" pitchFamily="34" charset="-79"/>
              </a:rPr>
              <a:t>שטח לפיתוח עירוני 		בשטח של כ – 670 דונם</a:t>
            </a:r>
          </a:p>
          <a:p>
            <a:pPr marL="0" indent="0">
              <a:buNone/>
            </a:pPr>
            <a:r>
              <a:rPr lang="he-IL" sz="2500" b="1" dirty="0">
                <a:latin typeface="David" panose="020E0502060401010101" pitchFamily="34" charset="-79"/>
                <a:cs typeface="David" panose="020E0502060401010101" pitchFamily="34" charset="-79"/>
              </a:rPr>
              <a:t>	</a:t>
            </a:r>
            <a:r>
              <a:rPr lang="he-IL" sz="2500" b="1" dirty="0" smtClean="0">
                <a:latin typeface="David" panose="020E0502060401010101" pitchFamily="34" charset="-79"/>
                <a:cs typeface="David" panose="020E0502060401010101" pitchFamily="34" charset="-79"/>
              </a:rPr>
              <a:t>דרך הים 			בשטח של כ- 90 דונם 	</a:t>
            </a:r>
          </a:p>
          <a:p>
            <a:pPr marL="0" indent="0">
              <a:buNone/>
            </a:pPr>
            <a:endParaRPr lang="he-IL" sz="2500" b="1" dirty="0">
              <a:latin typeface="David" panose="020E0502060401010101" pitchFamily="34" charset="-79"/>
              <a:cs typeface="David" panose="020E0502060401010101" pitchFamily="34" charset="-79"/>
            </a:endParaRPr>
          </a:p>
          <a:p>
            <a:pPr marL="0" indent="0">
              <a:buNone/>
            </a:pPr>
            <a:r>
              <a:rPr lang="he-IL" sz="2500" b="1" dirty="0" smtClean="0">
                <a:solidFill>
                  <a:srgbClr val="0070C0"/>
                </a:solidFill>
                <a:latin typeface="David" panose="020E0502060401010101" pitchFamily="34" charset="-79"/>
                <a:cs typeface="David" panose="020E0502060401010101" pitchFamily="34" charset="-79"/>
              </a:rPr>
              <a:t>סה"כ תחום התכנון כ- 2,230 דונם </a:t>
            </a:r>
          </a:p>
          <a:p>
            <a:pPr marL="0" indent="0">
              <a:buNone/>
            </a:pPr>
            <a:r>
              <a:rPr lang="he-IL" b="1" dirty="0">
                <a:latin typeface="David" panose="020E0502060401010101" pitchFamily="34" charset="-79"/>
                <a:cs typeface="David" panose="020E0502060401010101" pitchFamily="34" charset="-79"/>
              </a:rPr>
              <a:t>	</a:t>
            </a:r>
          </a:p>
        </p:txBody>
      </p:sp>
    </p:spTree>
    <p:extLst>
      <p:ext uri="{BB962C8B-B14F-4D97-AF65-F5344CB8AC3E}">
        <p14:creationId xmlns:p14="http://schemas.microsoft.com/office/powerpoint/2010/main" val="630049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he-IL" sz="40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mn-lt"/>
                <a:ea typeface="+mn-ea"/>
                <a:cs typeface="+mn-cs"/>
              </a:rPr>
              <a:t>הפיתוח העירוני – שימושים מוצעים והקיפי בנייה </a:t>
            </a:r>
          </a:p>
        </p:txBody>
      </p:sp>
      <p:sp>
        <p:nvSpPr>
          <p:cNvPr id="3" name="מציין מיקום תוכן 2"/>
          <p:cNvSpPr>
            <a:spLocks noGrp="1"/>
          </p:cNvSpPr>
          <p:nvPr>
            <p:ph idx="1"/>
          </p:nvPr>
        </p:nvSpPr>
        <p:spPr/>
        <p:txBody>
          <a:bodyPr>
            <a:normAutofit fontScale="85000" lnSpcReduction="10000"/>
          </a:bodyPr>
          <a:lstStyle/>
          <a:p>
            <a:pPr marL="0" indent="0" algn="just">
              <a:buNone/>
            </a:pPr>
            <a:r>
              <a:rPr lang="he-IL" b="1" dirty="0" smtClean="0">
                <a:solidFill>
                  <a:schemeClr val="tx1">
                    <a:lumMod val="85000"/>
                    <a:lumOff val="15000"/>
                  </a:schemeClr>
                </a:solidFill>
                <a:latin typeface="David" panose="020E0502060401010101" pitchFamily="34" charset="-79"/>
                <a:cs typeface="David" panose="020E0502060401010101" pitchFamily="34" charset="-79"/>
              </a:rPr>
              <a:t>בשטחים לפיתוח עירוני יוקצו זכויות בנייה לבעלי הקרקעות של השטחים הפתוחים. </a:t>
            </a:r>
          </a:p>
          <a:p>
            <a:pPr marL="0" indent="0" algn="just">
              <a:buNone/>
            </a:pPr>
            <a:r>
              <a:rPr lang="he-IL" b="1" dirty="0" smtClean="0">
                <a:solidFill>
                  <a:schemeClr val="tx1">
                    <a:lumMod val="85000"/>
                    <a:lumOff val="15000"/>
                  </a:schemeClr>
                </a:solidFill>
                <a:latin typeface="David" panose="020E0502060401010101" pitchFamily="34" charset="-79"/>
                <a:cs typeface="David" panose="020E0502060401010101" pitchFamily="34" charset="-79"/>
              </a:rPr>
              <a:t>היקף הפיתוח האורבאני יאפשר העברת כל הקרקע המיועדת לגן לאומי ופארק עירוני לבעלות הציבור וכן למימון הפיתוח למימוש התכליות הירוקות. </a:t>
            </a:r>
            <a:endParaRPr lang="he-IL" dirty="0" smtClean="0">
              <a:solidFill>
                <a:schemeClr val="tx1">
                  <a:lumMod val="85000"/>
                  <a:lumOff val="15000"/>
                </a:schemeClr>
              </a:solidFill>
              <a:latin typeface="David" panose="020E0502060401010101" pitchFamily="34" charset="-79"/>
              <a:cs typeface="David" panose="020E0502060401010101" pitchFamily="34" charset="-79"/>
            </a:endParaRPr>
          </a:p>
          <a:p>
            <a:pPr marL="0" indent="0" algn="just">
              <a:buNone/>
            </a:pPr>
            <a:r>
              <a:rPr lang="he-IL" b="1" u="sng" dirty="0" smtClean="0">
                <a:solidFill>
                  <a:srgbClr val="0070C0"/>
                </a:solidFill>
                <a:latin typeface="David" panose="020E0502060401010101" pitchFamily="34" charset="-79"/>
                <a:cs typeface="David" panose="020E0502060401010101" pitchFamily="34" charset="-79"/>
              </a:rPr>
              <a:t>היקף הפיתוח העירוני הוא כ – 670 דונם (כ-30% משטח התכנון). היקף מגרשי הבנייה הסחירים (מגורים, תעסוקה </a:t>
            </a:r>
            <a:r>
              <a:rPr lang="he-IL" b="1" u="sng" dirty="0" err="1" smtClean="0">
                <a:solidFill>
                  <a:srgbClr val="0070C0"/>
                </a:solidFill>
                <a:latin typeface="David" panose="020E0502060401010101" pitchFamily="34" charset="-79"/>
                <a:cs typeface="David" panose="020E0502060401010101" pitchFamily="34" charset="-79"/>
              </a:rPr>
              <a:t>וכיוב</a:t>
            </a:r>
            <a:r>
              <a:rPr lang="he-IL" b="1" u="sng" smtClean="0">
                <a:solidFill>
                  <a:srgbClr val="0070C0"/>
                </a:solidFill>
                <a:latin typeface="David" panose="020E0502060401010101" pitchFamily="34" charset="-79"/>
                <a:cs typeface="David" panose="020E0502060401010101" pitchFamily="34" charset="-79"/>
              </a:rPr>
              <a:t>') </a:t>
            </a:r>
            <a:r>
              <a:rPr lang="he-IL" b="1" u="sng" dirty="0" smtClean="0">
                <a:solidFill>
                  <a:srgbClr val="0070C0"/>
                </a:solidFill>
                <a:latin typeface="David" panose="020E0502060401010101" pitchFamily="34" charset="-79"/>
                <a:cs typeface="David" panose="020E0502060401010101" pitchFamily="34" charset="-79"/>
              </a:rPr>
              <a:t>יקבע בתוכנית המפורטת שתוכן לשטח התכנון. </a:t>
            </a:r>
          </a:p>
          <a:p>
            <a:pPr marL="0" indent="0" algn="just">
              <a:buNone/>
            </a:pPr>
            <a:r>
              <a:rPr lang="he-IL" dirty="0" smtClean="0">
                <a:latin typeface="David" panose="020E0502060401010101" pitchFamily="34" charset="-79"/>
                <a:cs typeface="David" panose="020E0502060401010101" pitchFamily="34" charset="-79"/>
              </a:rPr>
              <a:t>בהתחשב בהקצאות הנדרשות לציבור ובניצול יעיל של הקרקע.</a:t>
            </a:r>
          </a:p>
          <a:p>
            <a:pPr marL="0" indent="0" algn="just">
              <a:buNone/>
            </a:pPr>
            <a:endParaRPr lang="he-IL" dirty="0" smtClean="0">
              <a:latin typeface="David" panose="020E0502060401010101" pitchFamily="34" charset="-79"/>
              <a:cs typeface="David" panose="020E0502060401010101" pitchFamily="34" charset="-79"/>
            </a:endParaRPr>
          </a:p>
          <a:p>
            <a:pPr marL="0" indent="0" algn="just">
              <a:buNone/>
            </a:pPr>
            <a:r>
              <a:rPr lang="he-IL" sz="2400" dirty="0" smtClean="0">
                <a:latin typeface="David" panose="020E0502060401010101" pitchFamily="34" charset="-79"/>
                <a:cs typeface="David" panose="020E0502060401010101" pitchFamily="34" charset="-79"/>
              </a:rPr>
              <a:t>* מתוך מסמך תכנוני </a:t>
            </a:r>
            <a:r>
              <a:rPr lang="he-IL" sz="2400" dirty="0" err="1" smtClean="0">
                <a:latin typeface="David" panose="020E0502060401010101" pitchFamily="34" charset="-79"/>
                <a:cs typeface="David" panose="020E0502060401010101" pitchFamily="34" charset="-79"/>
              </a:rPr>
              <a:t>לתמ"מ</a:t>
            </a:r>
            <a:r>
              <a:rPr lang="he-IL" sz="2400" dirty="0" smtClean="0">
                <a:latin typeface="David" panose="020E0502060401010101" pitchFamily="34" charset="-79"/>
                <a:cs typeface="David" panose="020E0502060401010101" pitchFamily="34" charset="-79"/>
              </a:rPr>
              <a:t> 10/3 – הר 400 להוד השרון</a:t>
            </a:r>
            <a:endParaRPr lang="he-IL" sz="2400"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0085533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332656"/>
            <a:ext cx="8229600" cy="5793507"/>
          </a:xfrm>
        </p:spPr>
        <p:txBody>
          <a:bodyPr>
            <a:normAutofit/>
          </a:bodyPr>
          <a:lstStyle/>
          <a:p>
            <a:pPr algn="just"/>
            <a:r>
              <a:rPr lang="he-IL" sz="2700" b="1" dirty="0" smtClean="0">
                <a:latin typeface="David" panose="020E0502060401010101" pitchFamily="34" charset="-79"/>
                <a:cs typeface="David" panose="020E0502060401010101" pitchFamily="34" charset="-79"/>
              </a:rPr>
              <a:t>תכנית הר-400 תכלול כ-6,000 יח"ד אשר עתידות להבנות בצמידות לשכונות היוקרתיות והמבוקשות ביותר בהוד השרון: רמות מנחם ורמת הדר המאופיינות בבנייה </a:t>
            </a:r>
            <a:r>
              <a:rPr lang="he-IL" sz="2700" b="1" dirty="0" err="1" smtClean="0">
                <a:latin typeface="David" panose="020E0502060401010101" pitchFamily="34" charset="-79"/>
                <a:cs typeface="David" panose="020E0502060401010101" pitchFamily="34" charset="-79"/>
              </a:rPr>
              <a:t>צמודת</a:t>
            </a:r>
            <a:r>
              <a:rPr lang="he-IL" sz="2700" b="1" dirty="0" smtClean="0">
                <a:latin typeface="David" panose="020E0502060401010101" pitchFamily="34" charset="-79"/>
                <a:cs typeface="David" panose="020E0502060401010101" pitchFamily="34" charset="-79"/>
              </a:rPr>
              <a:t> קרקע, פארקים, מוסדות חינוך מהמובילים בעיר, </a:t>
            </a:r>
            <a:r>
              <a:rPr lang="he-IL" sz="2700" b="1" dirty="0" err="1" smtClean="0">
                <a:latin typeface="David" panose="020E0502060401010101" pitchFamily="34" charset="-79"/>
                <a:cs typeface="David" panose="020E0502060401010101" pitchFamily="34" charset="-79"/>
              </a:rPr>
              <a:t>ספורטן</a:t>
            </a:r>
            <a:r>
              <a:rPr lang="he-IL" sz="2700" b="1" dirty="0" smtClean="0">
                <a:latin typeface="David" panose="020E0502060401010101" pitchFamily="34" charset="-79"/>
                <a:cs typeface="David" panose="020E0502060401010101" pitchFamily="34" charset="-79"/>
              </a:rPr>
              <a:t> הוד השרון </a:t>
            </a:r>
            <a:r>
              <a:rPr lang="he-IL" sz="2700" b="1" dirty="0" err="1" smtClean="0">
                <a:latin typeface="David" panose="020E0502060401010101" pitchFamily="34" charset="-79"/>
                <a:cs typeface="David" panose="020E0502060401010101" pitchFamily="34" charset="-79"/>
              </a:rPr>
              <a:t>והספורטק</a:t>
            </a:r>
            <a:r>
              <a:rPr lang="he-IL" sz="2700" b="1" dirty="0" smtClean="0">
                <a:latin typeface="David" panose="020E0502060401010101" pitchFamily="34" charset="-79"/>
                <a:cs typeface="David" panose="020E0502060401010101" pitchFamily="34" charset="-79"/>
              </a:rPr>
              <a:t> העירוני.*</a:t>
            </a:r>
            <a:endParaRPr lang="he-IL" sz="2700" b="1" dirty="0">
              <a:latin typeface="David" panose="020E0502060401010101" pitchFamily="34" charset="-79"/>
              <a:cs typeface="David" panose="020E0502060401010101" pitchFamily="34" charset="-79"/>
            </a:endParaRPr>
          </a:p>
          <a:p>
            <a:pPr algn="just"/>
            <a:endParaRPr lang="he-IL" sz="2000" dirty="0" smtClean="0">
              <a:latin typeface="David" panose="020E0502060401010101" pitchFamily="34" charset="-79"/>
              <a:cs typeface="David" panose="020E0502060401010101" pitchFamily="34" charset="-79"/>
            </a:endParaRPr>
          </a:p>
          <a:p>
            <a:pPr algn="just"/>
            <a:endParaRPr lang="he-IL" sz="2000" dirty="0" smtClean="0">
              <a:latin typeface="David" panose="020E0502060401010101" pitchFamily="34" charset="-79"/>
              <a:cs typeface="David" panose="020E0502060401010101" pitchFamily="34" charset="-79"/>
            </a:endParaRPr>
          </a:p>
          <a:p>
            <a:pPr algn="just"/>
            <a:endParaRPr lang="he-IL" sz="2000" dirty="0" smtClean="0">
              <a:latin typeface="David" panose="020E0502060401010101" pitchFamily="34" charset="-79"/>
              <a:cs typeface="David" panose="020E0502060401010101" pitchFamily="34" charset="-79"/>
            </a:endParaRPr>
          </a:p>
          <a:p>
            <a:pPr algn="just"/>
            <a:endParaRPr lang="he-IL" sz="2000" dirty="0">
              <a:latin typeface="David" panose="020E0502060401010101" pitchFamily="34" charset="-79"/>
              <a:cs typeface="David" panose="020E0502060401010101" pitchFamily="34" charset="-79"/>
            </a:endParaRPr>
          </a:p>
          <a:p>
            <a:pPr algn="just"/>
            <a:endParaRPr lang="he-IL" sz="2000" dirty="0" smtClean="0">
              <a:latin typeface="David" panose="020E0502060401010101" pitchFamily="34" charset="-79"/>
              <a:cs typeface="David" panose="020E0502060401010101" pitchFamily="34" charset="-79"/>
            </a:endParaRPr>
          </a:p>
          <a:p>
            <a:pPr algn="just"/>
            <a:endParaRPr lang="he-IL" sz="2000" dirty="0">
              <a:latin typeface="David" panose="020E0502060401010101" pitchFamily="34" charset="-79"/>
              <a:cs typeface="David" panose="020E0502060401010101" pitchFamily="34" charset="-79"/>
            </a:endParaRPr>
          </a:p>
          <a:p>
            <a:pPr algn="just"/>
            <a:endParaRPr lang="he-IL" sz="2000" dirty="0" smtClean="0">
              <a:latin typeface="David" panose="020E0502060401010101" pitchFamily="34" charset="-79"/>
              <a:cs typeface="David" panose="020E0502060401010101" pitchFamily="34" charset="-79"/>
            </a:endParaRPr>
          </a:p>
          <a:p>
            <a:pPr algn="just"/>
            <a:endParaRPr lang="he-IL" sz="2000" dirty="0">
              <a:latin typeface="David" panose="020E0502060401010101" pitchFamily="34" charset="-79"/>
              <a:cs typeface="David" panose="020E0502060401010101" pitchFamily="34" charset="-79"/>
            </a:endParaRPr>
          </a:p>
          <a:p>
            <a:pPr algn="just"/>
            <a:r>
              <a:rPr lang="he-IL" sz="2000" dirty="0" smtClean="0">
                <a:latin typeface="David" panose="020E0502060401010101" pitchFamily="34" charset="-79"/>
                <a:cs typeface="David" panose="020E0502060401010101" pitchFamily="34" charset="-79"/>
              </a:rPr>
              <a:t>*מתוך מסמך תכנוני </a:t>
            </a:r>
            <a:r>
              <a:rPr lang="he-IL" sz="2000" dirty="0" err="1" smtClean="0">
                <a:latin typeface="David" panose="020E0502060401010101" pitchFamily="34" charset="-79"/>
                <a:cs typeface="David" panose="020E0502060401010101" pitchFamily="34" charset="-79"/>
              </a:rPr>
              <a:t>לתמ"מ</a:t>
            </a:r>
            <a:r>
              <a:rPr lang="he-IL" sz="2000" dirty="0" smtClean="0">
                <a:latin typeface="David" panose="020E0502060401010101" pitchFamily="34" charset="-79"/>
                <a:cs typeface="David" panose="020E0502060401010101" pitchFamily="34" charset="-79"/>
              </a:rPr>
              <a:t> 10/3 – הר/ 400 להוד השרון </a:t>
            </a:r>
            <a:endParaRPr lang="he-IL" sz="2000"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52265083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מציין מיקום תוכן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19672" y="116632"/>
            <a:ext cx="6480720" cy="6624736"/>
          </a:xfrm>
        </p:spPr>
      </p:pic>
    </p:spTree>
    <p:extLst>
      <p:ext uri="{BB962C8B-B14F-4D97-AF65-F5344CB8AC3E}">
        <p14:creationId xmlns:p14="http://schemas.microsoft.com/office/powerpoint/2010/main" val="87905785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he-IL" sz="40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mn-lt"/>
                <a:ea typeface="+mn-ea"/>
                <a:cs typeface="+mn-cs"/>
              </a:rPr>
              <a:t>ועדה לשמירה על קרקע חקלאית ושטחים פתוחים </a:t>
            </a:r>
          </a:p>
        </p:txBody>
      </p:sp>
      <p:sp>
        <p:nvSpPr>
          <p:cNvPr id="3" name="מציין מיקום תוכן 2"/>
          <p:cNvSpPr>
            <a:spLocks noGrp="1"/>
          </p:cNvSpPr>
          <p:nvPr>
            <p:ph idx="1"/>
          </p:nvPr>
        </p:nvSpPr>
        <p:spPr/>
        <p:txBody>
          <a:bodyPr>
            <a:normAutofit/>
          </a:bodyPr>
          <a:lstStyle/>
          <a:p>
            <a:pPr algn="just"/>
            <a:r>
              <a:rPr lang="he-IL" sz="1800" b="1" dirty="0" smtClean="0">
                <a:latin typeface="David" panose="020E0502060401010101" pitchFamily="34" charset="-79"/>
                <a:cs typeface="David" panose="020E0502060401010101" pitchFamily="34" charset="-79"/>
              </a:rPr>
              <a:t>בהוראות </a:t>
            </a:r>
            <a:r>
              <a:rPr lang="he-IL" sz="1800" b="1" dirty="0" err="1" smtClean="0">
                <a:latin typeface="David" panose="020E0502060401010101" pitchFamily="34" charset="-79"/>
                <a:cs typeface="David" panose="020E0502060401010101" pitchFamily="34" charset="-79"/>
              </a:rPr>
              <a:t>תמ"מ</a:t>
            </a:r>
            <a:r>
              <a:rPr lang="he-IL" sz="1800" b="1" dirty="0" smtClean="0">
                <a:latin typeface="David" panose="020E0502060401010101" pitchFamily="34" charset="-79"/>
                <a:cs typeface="David" panose="020E0502060401010101" pitchFamily="34" charset="-79"/>
              </a:rPr>
              <a:t> 10/3  נקבע מנגנון המתנה את אישור </a:t>
            </a:r>
            <a:r>
              <a:rPr lang="he-IL" sz="1800" b="1" dirty="0" err="1" smtClean="0">
                <a:latin typeface="David" panose="020E0502060401010101" pitchFamily="34" charset="-79"/>
                <a:cs typeface="David" panose="020E0502060401010101" pitchFamily="34" charset="-79"/>
              </a:rPr>
              <a:t>תוכניות</a:t>
            </a:r>
            <a:r>
              <a:rPr lang="he-IL" sz="1800" b="1" dirty="0" smtClean="0">
                <a:latin typeface="David" panose="020E0502060401010101" pitchFamily="34" charset="-79"/>
                <a:cs typeface="David" panose="020E0502060401010101" pitchFamily="34" charset="-79"/>
              </a:rPr>
              <a:t> מקומיות בעריכת מסמכים תכנונים לכל אחת מהרשויות המקומיות הכלולות בתחומה ואישורם </a:t>
            </a:r>
            <a:r>
              <a:rPr lang="he-IL" sz="1800" b="1" dirty="0" err="1" smtClean="0">
                <a:latin typeface="David" panose="020E0502060401010101" pitchFamily="34" charset="-79"/>
                <a:cs typeface="David" panose="020E0502060401010101" pitchFamily="34" charset="-79"/>
              </a:rPr>
              <a:t>בולנת"ע</a:t>
            </a:r>
            <a:r>
              <a:rPr lang="he-IL" sz="1800" b="1" dirty="0" smtClean="0">
                <a:latin typeface="David" panose="020E0502060401010101" pitchFamily="34" charset="-79"/>
                <a:cs typeface="David" panose="020E0502060401010101" pitchFamily="34" charset="-79"/>
              </a:rPr>
              <a:t>. </a:t>
            </a:r>
          </a:p>
          <a:p>
            <a:pPr marL="0" indent="0" algn="just">
              <a:buNone/>
            </a:pPr>
            <a:endParaRPr lang="he-IL" sz="1800" b="1" dirty="0" smtClean="0">
              <a:latin typeface="David" panose="020E0502060401010101" pitchFamily="34" charset="-79"/>
              <a:cs typeface="David" panose="020E0502060401010101" pitchFamily="34" charset="-79"/>
            </a:endParaRPr>
          </a:p>
          <a:p>
            <a:pPr algn="just"/>
            <a:r>
              <a:rPr lang="he-IL" sz="1800" b="1" dirty="0" smtClean="0">
                <a:latin typeface="David" panose="020E0502060401010101" pitchFamily="34" charset="-79"/>
                <a:cs typeface="David" panose="020E0502060401010101" pitchFamily="34" charset="-79"/>
              </a:rPr>
              <a:t>הוועדה המחוזית קיימה דיון במסמך התכנוני של הוד השרון בתאריך 27.12.10 והמליצה על אישורו בתנאים שונים והובאו לדיון בפני </a:t>
            </a:r>
            <a:r>
              <a:rPr lang="he-IL" sz="1800" b="1" dirty="0" err="1" smtClean="0">
                <a:latin typeface="David" panose="020E0502060401010101" pitchFamily="34" charset="-79"/>
                <a:cs typeface="David" panose="020E0502060401010101" pitchFamily="34" charset="-79"/>
              </a:rPr>
              <a:t>הולקחש"פ</a:t>
            </a:r>
            <a:r>
              <a:rPr lang="he-IL" sz="1800" b="1" dirty="0" smtClean="0">
                <a:latin typeface="David" panose="020E0502060401010101" pitchFamily="34" charset="-79"/>
                <a:cs typeface="David" panose="020E0502060401010101" pitchFamily="34" charset="-79"/>
              </a:rPr>
              <a:t>. </a:t>
            </a:r>
          </a:p>
          <a:p>
            <a:pPr marL="0" indent="0" algn="just">
              <a:buNone/>
            </a:pPr>
            <a:endParaRPr lang="he-IL" sz="1800" b="1" dirty="0" smtClean="0">
              <a:latin typeface="David" panose="020E0502060401010101" pitchFamily="34" charset="-79"/>
              <a:cs typeface="David" panose="020E0502060401010101" pitchFamily="34" charset="-79"/>
            </a:endParaRPr>
          </a:p>
          <a:p>
            <a:pPr algn="just"/>
            <a:r>
              <a:rPr lang="he-IL" sz="1800" b="1" dirty="0" smtClean="0">
                <a:latin typeface="David" panose="020E0502060401010101" pitchFamily="34" charset="-79"/>
                <a:cs typeface="David" panose="020E0502060401010101" pitchFamily="34" charset="-79"/>
              </a:rPr>
              <a:t>עורך התוכנית מר יוסי פרחי הציג בדיון שנערך ביום 5.3.12 כי כ- 80% מהקרקע בבעלות פרטית מתוך ה -2200 דונם, וכלה בצורך </a:t>
            </a:r>
            <a:r>
              <a:rPr lang="he-IL" sz="1800" b="1" dirty="0" err="1" smtClean="0">
                <a:latin typeface="David" panose="020E0502060401010101" pitchFamily="34" charset="-79"/>
                <a:cs typeface="David" panose="020E0502060401010101" pitchFamily="34" charset="-79"/>
              </a:rPr>
              <a:t>בכ</a:t>
            </a:r>
            <a:r>
              <a:rPr lang="he-IL" sz="1800" b="1" dirty="0" smtClean="0">
                <a:latin typeface="David" panose="020E0502060401010101" pitchFamily="34" charset="-79"/>
                <a:cs typeface="David" panose="020E0502060401010101" pitchFamily="34" charset="-79"/>
              </a:rPr>
              <a:t>- 5000-6000 יח"ד לצורך מימון עלויות פיתוח הפארק. לשם כך נבחנה תפרוסת </a:t>
            </a:r>
            <a:r>
              <a:rPr lang="he-IL" sz="1800" b="1" dirty="0" err="1" smtClean="0">
                <a:latin typeface="David" panose="020E0502060401010101" pitchFamily="34" charset="-79"/>
                <a:cs typeface="David" panose="020E0502060401010101" pitchFamily="34" charset="-79"/>
              </a:rPr>
              <a:t>היח"ד</a:t>
            </a:r>
            <a:r>
              <a:rPr lang="he-IL" sz="1800" b="1" dirty="0" smtClean="0">
                <a:latin typeface="David" panose="020E0502060401010101" pitchFamily="34" charset="-79"/>
                <a:cs typeface="David" panose="020E0502060401010101" pitchFamily="34" charset="-79"/>
              </a:rPr>
              <a:t> והצפיפות שתהיה נטו 18 יח"ד או 9 יח"ד ברוטו שכונתי. 	</a:t>
            </a:r>
          </a:p>
          <a:p>
            <a:pPr algn="just"/>
            <a:r>
              <a:rPr lang="he-IL" sz="1800" b="1" dirty="0" smtClean="0">
                <a:latin typeface="David" panose="020E0502060401010101" pitchFamily="34" charset="-79"/>
                <a:cs typeface="David" panose="020E0502060401010101" pitchFamily="34" charset="-79"/>
              </a:rPr>
              <a:t>הנ"ל תואם למוצע  בתוכנית המתאר של הוד השרון. מדגיש כי המסמך התכנוני כולל 70% שטחים ירוקים וכ- 30% שטחי פיתוח עירוני. </a:t>
            </a:r>
          </a:p>
        </p:txBody>
      </p:sp>
    </p:spTree>
    <p:extLst>
      <p:ext uri="{BB962C8B-B14F-4D97-AF65-F5344CB8AC3E}">
        <p14:creationId xmlns:p14="http://schemas.microsoft.com/office/powerpoint/2010/main" val="136236385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524613" y="260648"/>
            <a:ext cx="8229600" cy="5865515"/>
          </a:xfrm>
        </p:spPr>
        <p:txBody>
          <a:bodyPr>
            <a:normAutofit/>
          </a:bodyPr>
          <a:lstStyle/>
          <a:p>
            <a:pPr marL="0" indent="0" algn="just">
              <a:buNone/>
            </a:pPr>
            <a:endParaRPr lang="he-IL" sz="2000" b="1" u="sng" dirty="0" smtClean="0">
              <a:solidFill>
                <a:schemeClr val="tx2">
                  <a:lumMod val="60000"/>
                  <a:lumOff val="40000"/>
                </a:schemeClr>
              </a:solidFill>
              <a:latin typeface="David" panose="020E0502060401010101" pitchFamily="34" charset="-79"/>
              <a:cs typeface="David" panose="020E0502060401010101" pitchFamily="34" charset="-79"/>
            </a:endParaRPr>
          </a:p>
          <a:p>
            <a:pPr marL="0" indent="0">
              <a:buNone/>
            </a:pPr>
            <a:endParaRPr lang="he-IL" sz="1800" dirty="0" smtClean="0">
              <a:latin typeface="David" panose="020E0502060401010101" pitchFamily="34" charset="-79"/>
              <a:cs typeface="David" panose="020E0502060401010101" pitchFamily="34" charset="-79"/>
            </a:endParaRPr>
          </a:p>
          <a:p>
            <a:pPr marL="0" indent="0">
              <a:buNone/>
            </a:pPr>
            <a:endParaRPr lang="he-IL" sz="1800" dirty="0" smtClean="0">
              <a:latin typeface="David" panose="020E0502060401010101" pitchFamily="34" charset="-79"/>
              <a:cs typeface="David" panose="020E0502060401010101" pitchFamily="34" charset="-79"/>
            </a:endParaRPr>
          </a:p>
          <a:p>
            <a:pPr marL="0" indent="0">
              <a:buNone/>
            </a:pPr>
            <a:endParaRPr lang="he-IL" sz="1800" dirty="0">
              <a:latin typeface="David" panose="020E0502060401010101" pitchFamily="34" charset="-79"/>
              <a:cs typeface="David" panose="020E0502060401010101" pitchFamily="34" charset="-79"/>
            </a:endParaRPr>
          </a:p>
          <a:p>
            <a:pPr marL="0" indent="0">
              <a:buNone/>
            </a:pPr>
            <a:r>
              <a:rPr lang="he-IL" sz="1800" dirty="0" smtClean="0">
                <a:latin typeface="David" panose="020E0502060401010101" pitchFamily="34" charset="-79"/>
                <a:cs typeface="David" panose="020E0502060401010101" pitchFamily="34" charset="-79"/>
              </a:rPr>
              <a:t>הוועדה לאחר ששמעה את המוזמנים השונים, ובכללם נציגי רשות נחל הירקון (נציגי הוועדה החקלאית נכחו בדיון אך לא בקשו להביע עמדתם) ולאחר שדנה במוצע במסמך התכנוני , משבחת את עיריית הוד השרון ואת צוות התכנון על עריכתו. </a:t>
            </a:r>
          </a:p>
          <a:p>
            <a:pPr marL="0" indent="0">
              <a:buNone/>
            </a:pPr>
            <a:r>
              <a:rPr lang="he-IL" sz="1800" dirty="0" smtClean="0">
                <a:latin typeface="David" panose="020E0502060401010101" pitchFamily="34" charset="-79"/>
                <a:cs typeface="David" panose="020E0502060401010101" pitchFamily="34" charset="-79"/>
              </a:rPr>
              <a:t>ככלל ניכר כי המסמך התכנוני עמד בעיקרון המופיע </a:t>
            </a:r>
            <a:r>
              <a:rPr lang="he-IL" sz="1800" dirty="0" err="1" smtClean="0">
                <a:latin typeface="David" panose="020E0502060401010101" pitchFamily="34" charset="-79"/>
                <a:cs typeface="David" panose="020E0502060401010101" pitchFamily="34" charset="-79"/>
              </a:rPr>
              <a:t>בתמ"מ</a:t>
            </a:r>
            <a:r>
              <a:rPr lang="he-IL" sz="1800" dirty="0" smtClean="0">
                <a:latin typeface="David" panose="020E0502060401010101" pitchFamily="34" charset="-79"/>
                <a:cs typeface="David" panose="020E0502060401010101" pitchFamily="34" charset="-79"/>
              </a:rPr>
              <a:t> 10/3 לעניין שימור מרחב הירקון. </a:t>
            </a:r>
          </a:p>
          <a:p>
            <a:pPr marL="0" indent="0">
              <a:buNone/>
            </a:pPr>
            <a:endParaRPr lang="he-IL" sz="1800" dirty="0">
              <a:latin typeface="David" panose="020E0502060401010101" pitchFamily="34" charset="-79"/>
              <a:cs typeface="David" panose="020E0502060401010101" pitchFamily="34" charset="-79"/>
            </a:endParaRPr>
          </a:p>
          <a:p>
            <a:pPr marL="0" indent="0">
              <a:buNone/>
            </a:pPr>
            <a:r>
              <a:rPr lang="he-IL" sz="1800" dirty="0" smtClean="0">
                <a:latin typeface="David" panose="020E0502060401010101" pitchFamily="34" charset="-79"/>
                <a:cs typeface="David" panose="020E0502060401010101" pitchFamily="34" charset="-79"/>
              </a:rPr>
              <a:t>השטחים המוצעים במסמך התכנוני לפיתוח, מצויים בתחום מרקם עירוני </a:t>
            </a:r>
          </a:p>
          <a:p>
            <a:pPr marL="0" indent="0">
              <a:buNone/>
            </a:pPr>
            <a:endParaRPr lang="he-IL" sz="1800" dirty="0">
              <a:latin typeface="David" panose="020E0502060401010101" pitchFamily="34" charset="-79"/>
              <a:cs typeface="David" panose="020E0502060401010101" pitchFamily="34" charset="-79"/>
            </a:endParaRPr>
          </a:p>
        </p:txBody>
      </p:sp>
      <p:sp>
        <p:nvSpPr>
          <p:cNvPr id="4" name="מלבן 3"/>
          <p:cNvSpPr/>
          <p:nvPr/>
        </p:nvSpPr>
        <p:spPr>
          <a:xfrm>
            <a:off x="191990" y="420633"/>
            <a:ext cx="8268442" cy="1015663"/>
          </a:xfrm>
          <a:prstGeom prst="rect">
            <a:avLst/>
          </a:prstGeom>
          <a:noFill/>
        </p:spPr>
        <p:txBody>
          <a:bodyPr wrap="square" lIns="91440" tIns="45720" rIns="91440" bIns="45720">
            <a:spAutoFit/>
          </a:bodyPr>
          <a:lstStyle/>
          <a:p>
            <a:pPr algn="ctr"/>
            <a:r>
              <a:rPr lang="he-IL" sz="20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rPr>
              <a:t>החלטת הוועדה לשמירה על קרקע חקלאית ושטחים פתוחים שאושרה ביום 2.04.12</a:t>
            </a:r>
            <a:r>
              <a:rPr lang="he-IL" sz="2000" b="1" cap="none" spc="0" dirty="0" smtClean="0">
                <a:ln w="10541" cmpd="sng">
                  <a:solidFill>
                    <a:schemeClr val="accent1">
                      <a:shade val="88000"/>
                      <a:satMod val="110000"/>
                    </a:schemeClr>
                  </a:solidFill>
                  <a:prstDash val="solid"/>
                </a:ln>
                <a:solidFill>
                  <a:schemeClr val="tx2">
                    <a:lumMod val="60000"/>
                    <a:lumOff val="40000"/>
                  </a:schemeClr>
                </a:solidFill>
                <a:effectLst/>
                <a:latin typeface="David" panose="020E0502060401010101" pitchFamily="34" charset="-79"/>
                <a:cs typeface="David" panose="020E0502060401010101" pitchFamily="34" charset="-79"/>
              </a:rPr>
              <a:t>: </a:t>
            </a:r>
          </a:p>
          <a:p>
            <a:pPr algn="ctr"/>
            <a:endParaRPr lang="he-IL" sz="2000" b="1" cap="none" spc="0" dirty="0">
              <a:ln w="10541" cmpd="sng">
                <a:solidFill>
                  <a:schemeClr val="accent1">
                    <a:shade val="88000"/>
                    <a:satMod val="110000"/>
                  </a:schemeClr>
                </a:solidFill>
                <a:prstDash val="solid"/>
              </a:ln>
              <a:solidFill>
                <a:schemeClr val="tx2">
                  <a:lumMod val="60000"/>
                  <a:lumOff val="40000"/>
                </a:schemeClr>
              </a:solidFill>
              <a:effectLst/>
            </a:endParaRPr>
          </a:p>
        </p:txBody>
      </p:sp>
    </p:spTree>
    <p:extLst>
      <p:ext uri="{BB962C8B-B14F-4D97-AF65-F5344CB8AC3E}">
        <p14:creationId xmlns:p14="http://schemas.microsoft.com/office/powerpoint/2010/main" val="774870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rmAutofit fontScale="92500"/>
          </a:bodyPr>
          <a:lstStyle/>
          <a:p>
            <a:pPr algn="just"/>
            <a:r>
              <a:rPr lang="he-IL" sz="2200" b="1" dirty="0" smtClean="0">
                <a:latin typeface="David" panose="020E0502060401010101" pitchFamily="34" charset="-79"/>
                <a:cs typeface="David" panose="020E0502060401010101" pitchFamily="34" charset="-79"/>
              </a:rPr>
              <a:t>רקע: המסמך התכנוני הוד השרון הוגש בהתאם </a:t>
            </a:r>
            <a:r>
              <a:rPr lang="he-IL" sz="2200" b="1" dirty="0" err="1" smtClean="0">
                <a:latin typeface="David" panose="020E0502060401010101" pitchFamily="34" charset="-79"/>
                <a:cs typeface="David" panose="020E0502060401010101" pitchFamily="34" charset="-79"/>
              </a:rPr>
              <a:t>לתמ"מ</a:t>
            </a:r>
            <a:r>
              <a:rPr lang="he-IL" sz="2200" b="1" dirty="0" smtClean="0">
                <a:latin typeface="David" panose="020E0502060401010101" pitchFamily="34" charset="-79"/>
                <a:cs typeface="David" panose="020E0502060401010101" pitchFamily="34" charset="-79"/>
              </a:rPr>
              <a:t> 10/3 בה נקבע כי בכדי ליישם את מטרות </a:t>
            </a:r>
            <a:r>
              <a:rPr lang="he-IL" sz="2200" b="1" dirty="0" err="1" smtClean="0">
                <a:latin typeface="David" panose="020E0502060401010101" pitchFamily="34" charset="-79"/>
                <a:cs typeface="David" panose="020E0502060401010101" pitchFamily="34" charset="-79"/>
              </a:rPr>
              <a:t>התמ"מ</a:t>
            </a:r>
            <a:r>
              <a:rPr lang="he-IL" sz="2200" b="1" dirty="0" smtClean="0">
                <a:latin typeface="David" panose="020E0502060401010101" pitchFamily="34" charset="-79"/>
                <a:cs typeface="David" panose="020E0502060401010101" pitchFamily="34" charset="-79"/>
              </a:rPr>
              <a:t> יוכן מסמך תכנוני לכל רשות בתחומה ובהתבסס עליו יוכנו התוכניות המקומיות. הסמכות לאישור המסמך התכנוני הינה של </a:t>
            </a:r>
            <a:r>
              <a:rPr lang="he-IL" sz="2200" b="1" dirty="0" err="1" smtClean="0">
                <a:latin typeface="David" panose="020E0502060401010101" pitchFamily="34" charset="-79"/>
                <a:cs typeface="David" panose="020E0502060401010101" pitchFamily="34" charset="-79"/>
              </a:rPr>
              <a:t>הולתנ"ע</a:t>
            </a:r>
            <a:r>
              <a:rPr lang="he-IL" sz="2200" b="1" dirty="0" smtClean="0">
                <a:latin typeface="David" panose="020E0502060401010101" pitchFamily="34" charset="-79"/>
                <a:cs typeface="David" panose="020E0502060401010101" pitchFamily="34" charset="-79"/>
              </a:rPr>
              <a:t> לאשר שזה הוגש ע"י הרשות המקומית להמלצת </a:t>
            </a:r>
            <a:r>
              <a:rPr lang="he-IL" sz="2200" b="1" dirty="0" err="1" smtClean="0">
                <a:latin typeface="David" panose="020E0502060401010101" pitchFamily="34" charset="-79"/>
                <a:cs typeface="David" panose="020E0502060401010101" pitchFamily="34" charset="-79"/>
              </a:rPr>
              <a:t>הולחש"פ</a:t>
            </a:r>
            <a:r>
              <a:rPr lang="he-IL" sz="2200" b="1" dirty="0" smtClean="0">
                <a:latin typeface="David" panose="020E0502060401010101" pitchFamily="34" charset="-79"/>
                <a:cs typeface="David" panose="020E0502060401010101" pitchFamily="34" charset="-79"/>
              </a:rPr>
              <a:t> והוועדה המחוזית. </a:t>
            </a:r>
          </a:p>
          <a:p>
            <a:pPr algn="just"/>
            <a:r>
              <a:rPr lang="he-IL" sz="2200" b="1" dirty="0" smtClean="0">
                <a:latin typeface="David" panose="020E0502060401010101" pitchFamily="34" charset="-79"/>
                <a:cs typeface="David" panose="020E0502060401010101" pitchFamily="34" charset="-79"/>
              </a:rPr>
              <a:t>המסמך התכנוני נדון בוועדה המחוזית ביום 27.12.10 אשר המליצה על אישורו בתיקונים שונים. </a:t>
            </a:r>
          </a:p>
          <a:p>
            <a:pPr algn="just"/>
            <a:r>
              <a:rPr lang="he-IL" sz="2200" b="1" dirty="0" smtClean="0">
                <a:latin typeface="David" panose="020E0502060401010101" pitchFamily="34" charset="-79"/>
                <a:cs typeface="David" panose="020E0502060401010101" pitchFamily="34" charset="-79"/>
              </a:rPr>
              <a:t>המסמך המתוקן נדון </a:t>
            </a:r>
            <a:r>
              <a:rPr lang="he-IL" sz="2200" b="1" dirty="0" err="1" smtClean="0">
                <a:latin typeface="David" panose="020E0502060401010101" pitchFamily="34" charset="-79"/>
                <a:cs typeface="David" panose="020E0502060401010101" pitchFamily="34" charset="-79"/>
              </a:rPr>
              <a:t>בולקחש"פ</a:t>
            </a:r>
            <a:r>
              <a:rPr lang="he-IL" sz="2200" b="1" dirty="0" smtClean="0">
                <a:latin typeface="David" panose="020E0502060401010101" pitchFamily="34" charset="-79"/>
                <a:cs typeface="David" panose="020E0502060401010101" pitchFamily="34" charset="-79"/>
              </a:rPr>
              <a:t> ב 5.3.12. </a:t>
            </a:r>
            <a:r>
              <a:rPr lang="he-IL" sz="2200" b="1" dirty="0" err="1" smtClean="0">
                <a:latin typeface="David" panose="020E0502060401010101" pitchFamily="34" charset="-79"/>
                <a:cs typeface="David" panose="020E0502060401010101" pitchFamily="34" charset="-79"/>
              </a:rPr>
              <a:t>הולקחש"פ</a:t>
            </a:r>
            <a:r>
              <a:rPr lang="he-IL" sz="2200" b="1" dirty="0" smtClean="0">
                <a:latin typeface="David" panose="020E0502060401010101" pitchFamily="34" charset="-79"/>
                <a:cs typeface="David" panose="020E0502060401010101" pitchFamily="34" charset="-79"/>
              </a:rPr>
              <a:t> העבירה המלצותיה לאישורו של המסמך עם הערות. </a:t>
            </a:r>
          </a:p>
          <a:p>
            <a:pPr algn="just"/>
            <a:r>
              <a:rPr lang="he-IL" sz="2200" b="1" dirty="0" smtClean="0">
                <a:latin typeface="David" panose="020E0502060401010101" pitchFamily="34" charset="-79"/>
                <a:cs typeface="David" panose="020E0502060401010101" pitchFamily="34" charset="-79"/>
              </a:rPr>
              <a:t>תמצית הדברים מישיבה מיום 12.06.2012 של </a:t>
            </a:r>
            <a:r>
              <a:rPr lang="he-IL" sz="2200" b="1" dirty="0" err="1" smtClean="0">
                <a:latin typeface="David" panose="020E0502060401010101" pitchFamily="34" charset="-79"/>
                <a:cs typeface="David" panose="020E0502060401010101" pitchFamily="34" charset="-79"/>
              </a:rPr>
              <a:t>הולנת"ע</a:t>
            </a:r>
            <a:r>
              <a:rPr lang="he-IL" sz="2200" b="1" dirty="0" smtClean="0">
                <a:latin typeface="David" panose="020E0502060401010101" pitchFamily="34" charset="-79"/>
                <a:cs typeface="David" panose="020E0502060401010101" pitchFamily="34" charset="-79"/>
              </a:rPr>
              <a:t>  הינם : </a:t>
            </a:r>
          </a:p>
          <a:p>
            <a:pPr marL="0" indent="0" algn="just">
              <a:buNone/>
            </a:pPr>
            <a:r>
              <a:rPr lang="he-IL" sz="2200" b="1" dirty="0" smtClean="0">
                <a:latin typeface="David" panose="020E0502060401010101" pitchFamily="34" charset="-79"/>
                <a:cs typeface="David" panose="020E0502060401010101" pitchFamily="34" charset="-79"/>
              </a:rPr>
              <a:t>* הקרקע תירכש באמצעות הליך איחוד וחלוקה מחדש. כל הקרקעות ירשמו בבעלות ציבורית (ע"ש המדינה או העירייה) סך עלויות הפרויקט (רכישת קרקע, פיתוח, הקמת דרך </a:t>
            </a:r>
            <a:r>
              <a:rPr lang="he-IL" sz="2200" b="1" dirty="0" err="1" smtClean="0">
                <a:latin typeface="David" panose="020E0502060401010101" pitchFamily="34" charset="-79"/>
                <a:cs typeface="David" panose="020E0502060401010101" pitchFamily="34" charset="-79"/>
              </a:rPr>
              <a:t>במינהור</a:t>
            </a:r>
            <a:r>
              <a:rPr lang="he-IL" sz="2200" b="1" dirty="0" smtClean="0">
                <a:latin typeface="David" panose="020E0502060401010101" pitchFamily="34" charset="-79"/>
                <a:cs typeface="David" panose="020E0502060401010101" pitchFamily="34" charset="-79"/>
              </a:rPr>
              <a:t>, אחזקה מהוונת של הפארק) נאמדות במיליארד ו – 53 מיליון ₪ מכאן הוערך מבחינה שמאית כי ידרשו 5000-6000 יחידות דיור למימונו </a:t>
            </a:r>
          </a:p>
          <a:p>
            <a:pPr algn="just"/>
            <a:endParaRPr lang="he-IL" sz="2200" dirty="0" smtClean="0">
              <a:latin typeface="David" panose="020E0502060401010101" pitchFamily="34" charset="-79"/>
              <a:cs typeface="David" panose="020E0502060401010101" pitchFamily="34" charset="-79"/>
            </a:endParaRPr>
          </a:p>
          <a:p>
            <a:endParaRPr lang="he-IL" dirty="0"/>
          </a:p>
        </p:txBody>
      </p:sp>
      <p:sp>
        <p:nvSpPr>
          <p:cNvPr id="4" name="מלבן 3"/>
          <p:cNvSpPr/>
          <p:nvPr/>
        </p:nvSpPr>
        <p:spPr>
          <a:xfrm>
            <a:off x="374963" y="116632"/>
            <a:ext cx="8661346" cy="1323439"/>
          </a:xfrm>
          <a:prstGeom prst="rect">
            <a:avLst/>
          </a:prstGeom>
          <a:noFill/>
        </p:spPr>
        <p:txBody>
          <a:bodyPr wrap="none" lIns="91440" tIns="45720" rIns="91440" bIns="45720">
            <a:spAutoFit/>
          </a:bodyPr>
          <a:lstStyle/>
          <a:p>
            <a:pPr algn="ctr"/>
            <a: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ועדת המשנה לנושאים תכנוניים עקרוניים </a:t>
            </a:r>
            <a:b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r>
              <a:rPr lang="he-IL" sz="40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ולנת"ע</a:t>
            </a:r>
            <a:r>
              <a:rPr lang="he-IL"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מיום 12.06.12 </a:t>
            </a:r>
            <a:endParaRPr lang="he-IL"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685914678"/>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1437</TotalTime>
  <Words>635</Words>
  <Application>Microsoft Office PowerPoint</Application>
  <PresentationFormat>‫הצגה על המסך (4:3)</PresentationFormat>
  <Paragraphs>63</Paragraphs>
  <Slides>14</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14</vt:i4>
      </vt:variant>
    </vt:vector>
  </HeadingPairs>
  <TitlesOfParts>
    <vt:vector size="15" baseType="lpstr">
      <vt:lpstr>ערכת נושא Office</vt:lpstr>
      <vt:lpstr>הוד השרון </vt:lpstr>
      <vt:lpstr>מצגת של PowerPoint</vt:lpstr>
      <vt:lpstr>תוכנית הר /400 </vt:lpstr>
      <vt:lpstr>הפיתוח העירוני – שימושים מוצעים והקיפי בנייה </vt:lpstr>
      <vt:lpstr>מצגת של PowerPoint</vt:lpstr>
      <vt:lpstr>מצגת של PowerPoint</vt:lpstr>
      <vt:lpstr>ועדה לשמירה על קרקע חקלאית ושטחים פתוחים </vt:lpstr>
      <vt:lpstr>מצגת של PowerPoint</vt:lpstr>
      <vt:lpstr>מצגת של PowerPoint</vt:lpstr>
      <vt:lpstr>מצגת של PowerPoint</vt:lpstr>
      <vt:lpstr>מצפון לתוכנית  "קניון מרגלית מקבוצת עזריאלי"</vt:lpstr>
      <vt:lpstr>מצגת של PowerPoint</vt:lpstr>
      <vt:lpstr>מצגת של PowerPoint</vt:lpstr>
      <vt:lpstr>מצגת של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הוד השרון</dc:title>
  <dc:creator>Mayan Meroody</dc:creator>
  <cp:lastModifiedBy>Joseph Mosseri</cp:lastModifiedBy>
  <cp:revision>21</cp:revision>
  <dcterms:created xsi:type="dcterms:W3CDTF">2013-11-17T11:39:31Z</dcterms:created>
  <dcterms:modified xsi:type="dcterms:W3CDTF">2013-12-25T21:18:49Z</dcterms:modified>
</cp:coreProperties>
</file>